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93" r:id="rId2"/>
    <p:sldMasterId id="2147483806" r:id="rId3"/>
    <p:sldMasterId id="2147483660" r:id="rId4"/>
    <p:sldMasterId id="2147483727" r:id="rId5"/>
  </p:sldMasterIdLst>
  <p:notesMasterIdLst>
    <p:notesMasterId r:id="rId18"/>
  </p:notesMasterIdLst>
  <p:sldIdLst>
    <p:sldId id="258" r:id="rId6"/>
    <p:sldId id="259" r:id="rId7"/>
    <p:sldId id="261" r:id="rId8"/>
    <p:sldId id="264" r:id="rId9"/>
    <p:sldId id="265" r:id="rId10"/>
    <p:sldId id="262" r:id="rId11"/>
    <p:sldId id="266" r:id="rId12"/>
    <p:sldId id="267" r:id="rId13"/>
    <p:sldId id="268" r:id="rId14"/>
    <p:sldId id="269" r:id="rId15"/>
    <p:sldId id="270" r:id="rId16"/>
    <p:sldId id="263"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Consolas" panose="020B0609020204030204" pitchFamily="49" charset="0"/>
      <p:regular r:id="rId25"/>
      <p:bold r:id="rId26"/>
      <p:italic r:id="rId27"/>
      <p:boldItalic r:id="rId28"/>
    </p:embeddedFont>
    <p:embeddedFont>
      <p:font typeface="Open Sans" panose="020B0604020202020204"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egoe UI Light" panose="020B0502040204020203" pitchFamily="34" charset="0"/>
      <p:regular r:id="rId37"/>
      <p:italic r:id="rId38"/>
    </p:embeddedFont>
    <p:embeddedFont>
      <p:font typeface="Segoe UI Semibold" panose="020B0702040204020203" pitchFamily="34" charset="0"/>
      <p:bold r:id="rId39"/>
      <p:boldItalic r:id="rId40"/>
    </p:embeddedFont>
    <p:embeddedFont>
      <p:font typeface="Segoe UI Semilight" panose="020B0402040204020203" pitchFamily="34"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42" autoAdjust="0"/>
  </p:normalViewPr>
  <p:slideViewPr>
    <p:cSldViewPr snapToGrid="0">
      <p:cViewPr varScale="1">
        <p:scale>
          <a:sx n="94" d="100"/>
          <a:sy n="94"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2.xml"/><Relationship Id="rId2" Type="http://schemas.openxmlformats.org/officeDocument/2006/relationships/slideMaster" Target="slideMasters/slideMaster1.xml"/><Relationship Id="rId16" Type="http://schemas.openxmlformats.org/officeDocument/2006/relationships/slide" Target="slides/slide11.xml"/><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C6AC0-E78C-4D5E-B04E-0FBCF838A076}" type="datetimeFigureOut">
              <a:rPr lang="en-US" smtClean="0"/>
              <a:t>28-Nov-20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96AAB-695F-45F6-8B9A-7BC7B5BF0A37}" type="slidenum">
              <a:rPr lang="en-US" smtClean="0"/>
              <a:t>‹#›</a:t>
            </a:fld>
            <a:endParaRPr lang="en-US"/>
          </a:p>
        </p:txBody>
      </p:sp>
    </p:spTree>
    <p:extLst>
      <p:ext uri="{BB962C8B-B14F-4D97-AF65-F5344CB8AC3E}">
        <p14:creationId xmlns:p14="http://schemas.microsoft.com/office/powerpoint/2010/main" val="57081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https://devblogs.microsoft.com/xamarin/xamarin-forms-shapes-and-paths/</a:t>
            </a:r>
          </a:p>
        </p:txBody>
      </p:sp>
      <p:sp>
        <p:nvSpPr>
          <p:cNvPr id="4" name="Slide Number Placeholder 3"/>
          <p:cNvSpPr>
            <a:spLocks noGrp="1"/>
          </p:cNvSpPr>
          <p:nvPr>
            <p:ph type="sldNum" sz="quarter" idx="5"/>
          </p:nvPr>
        </p:nvSpPr>
        <p:spPr/>
        <p:txBody>
          <a:bodyPr/>
          <a:lstStyle/>
          <a:p>
            <a:fld id="{B9796AAB-695F-45F6-8B9A-7BC7B5BF0A37}" type="slidenum">
              <a:rPr lang="en-US" smtClean="0"/>
              <a:t>3</a:t>
            </a:fld>
            <a:endParaRPr lang="en-US"/>
          </a:p>
        </p:txBody>
      </p:sp>
    </p:spTree>
    <p:extLst>
      <p:ext uri="{BB962C8B-B14F-4D97-AF65-F5344CB8AC3E}">
        <p14:creationId xmlns:p14="http://schemas.microsoft.com/office/powerpoint/2010/main" val="407477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6</a:t>
            </a:fld>
            <a:endParaRPr lang="en-US"/>
          </a:p>
        </p:txBody>
      </p:sp>
    </p:spTree>
    <p:extLst>
      <p:ext uri="{BB962C8B-B14F-4D97-AF65-F5344CB8AC3E}">
        <p14:creationId xmlns:p14="http://schemas.microsoft.com/office/powerpoint/2010/main" val="15137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7</a:t>
            </a:fld>
            <a:endParaRPr lang="en-US"/>
          </a:p>
        </p:txBody>
      </p:sp>
    </p:spTree>
    <p:extLst>
      <p:ext uri="{BB962C8B-B14F-4D97-AF65-F5344CB8AC3E}">
        <p14:creationId xmlns:p14="http://schemas.microsoft.com/office/powerpoint/2010/main" val="308957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92929"/>
                </a:solidFill>
                <a:effectLst/>
                <a:latin typeface="charter"/>
              </a:rPr>
              <a:t>Xamarin.iOS</a:t>
            </a:r>
            <a:r>
              <a:rPr lang="en-US" b="0" i="0" dirty="0">
                <a:solidFill>
                  <a:srgbClr val="292929"/>
                </a:solidFill>
                <a:effectLst/>
                <a:latin typeface="charter"/>
              </a:rPr>
              <a:t> </a:t>
            </a:r>
            <a:r>
              <a:rPr lang="en-US" b="0" i="0" dirty="0" err="1">
                <a:solidFill>
                  <a:srgbClr val="292929"/>
                </a:solidFill>
                <a:effectLst/>
                <a:latin typeface="charter"/>
              </a:rPr>
              <a:t>ve</a:t>
            </a:r>
            <a:r>
              <a:rPr lang="en-US" b="0" i="0" dirty="0">
                <a:solidFill>
                  <a:srgbClr val="292929"/>
                </a:solidFill>
                <a:effectLst/>
                <a:latin typeface="charter"/>
              </a:rPr>
              <a:t> </a:t>
            </a:r>
            <a:r>
              <a:rPr lang="en-US" b="0" i="0" dirty="0" err="1">
                <a:solidFill>
                  <a:srgbClr val="292929"/>
                </a:solidFill>
                <a:effectLst/>
                <a:latin typeface="charter"/>
              </a:rPr>
              <a:t>Xamarin.Android</a:t>
            </a:r>
            <a:r>
              <a:rPr lang="en-US" b="0" i="0" dirty="0">
                <a:solidFill>
                  <a:srgbClr val="292929"/>
                </a:solidFill>
                <a:effectLst/>
                <a:latin typeface="charter"/>
              </a:rPr>
              <a:t> .NET 6'ya </a:t>
            </a:r>
            <a:r>
              <a:rPr lang="en-US" b="0" i="0" dirty="0" err="1">
                <a:solidFill>
                  <a:srgbClr val="292929"/>
                </a:solidFill>
                <a:effectLst/>
                <a:latin typeface="charter"/>
              </a:rPr>
              <a:t>dahil</a:t>
            </a:r>
            <a:r>
              <a:rPr lang="en-US" b="0" i="0" dirty="0">
                <a:solidFill>
                  <a:srgbClr val="292929"/>
                </a:solidFill>
                <a:effectLst/>
                <a:latin typeface="charter"/>
              </a:rPr>
              <a:t> </a:t>
            </a:r>
            <a:r>
              <a:rPr lang="en-US" b="0" i="0" dirty="0" err="1">
                <a:solidFill>
                  <a:srgbClr val="292929"/>
                </a:solidFill>
                <a:effectLst/>
                <a:latin typeface="charter"/>
              </a:rPr>
              <a:t>edilecek</a:t>
            </a:r>
            <a:r>
              <a:rPr lang="en-US" b="0" i="0" dirty="0">
                <a:solidFill>
                  <a:srgbClr val="292929"/>
                </a:solidFill>
                <a:effectLst/>
                <a:latin typeface="charter"/>
              </a:rPr>
              <a:t> </a:t>
            </a:r>
            <a:r>
              <a:rPr lang="en-US" b="0" i="0" dirty="0" err="1">
                <a:solidFill>
                  <a:srgbClr val="292929"/>
                </a:solidFill>
                <a:effectLst/>
                <a:latin typeface="charter"/>
              </a:rPr>
              <a:t>ve</a:t>
            </a:r>
            <a:r>
              <a:rPr lang="en-US" b="0" i="0" dirty="0">
                <a:solidFill>
                  <a:srgbClr val="292929"/>
                </a:solidFill>
                <a:effectLst/>
                <a:latin typeface="charter"/>
              </a:rPr>
              <a:t> </a:t>
            </a:r>
            <a:r>
              <a:rPr lang="en-US" b="0" i="0" dirty="0" err="1">
                <a:solidFill>
                  <a:srgbClr val="292929"/>
                </a:solidFill>
                <a:effectLst/>
                <a:latin typeface="charter"/>
              </a:rPr>
              <a:t>sırasıyla</a:t>
            </a:r>
            <a:r>
              <a:rPr lang="en-US" b="0" i="0" dirty="0">
                <a:solidFill>
                  <a:srgbClr val="292929"/>
                </a:solidFill>
                <a:effectLst/>
                <a:latin typeface="charter"/>
              </a:rPr>
              <a:t> .NET for iOS </a:t>
            </a:r>
            <a:r>
              <a:rPr lang="en-US" b="0" i="0" dirty="0" err="1">
                <a:solidFill>
                  <a:srgbClr val="292929"/>
                </a:solidFill>
                <a:effectLst/>
                <a:latin typeface="charter"/>
              </a:rPr>
              <a:t>ve</a:t>
            </a:r>
            <a:r>
              <a:rPr lang="en-US" b="0" i="0" dirty="0">
                <a:solidFill>
                  <a:srgbClr val="292929"/>
                </a:solidFill>
                <a:effectLst/>
                <a:latin typeface="charter"/>
              </a:rPr>
              <a:t> .NET for Android </a:t>
            </a:r>
            <a:r>
              <a:rPr lang="en-US" b="0" i="0" dirty="0" err="1">
                <a:solidFill>
                  <a:srgbClr val="292929"/>
                </a:solidFill>
                <a:effectLst/>
                <a:latin typeface="charter"/>
              </a:rPr>
              <a:t>olarak</a:t>
            </a:r>
            <a:r>
              <a:rPr lang="en-US" b="0" i="0" dirty="0">
                <a:solidFill>
                  <a:srgbClr val="292929"/>
                </a:solidFill>
                <a:effectLst/>
                <a:latin typeface="charter"/>
              </a:rPr>
              <a:t> </a:t>
            </a:r>
            <a:r>
              <a:rPr lang="en-US" b="0" i="0" dirty="0" err="1">
                <a:solidFill>
                  <a:srgbClr val="292929"/>
                </a:solidFill>
                <a:effectLst/>
                <a:latin typeface="charter"/>
              </a:rPr>
              <a:t>yeniden</a:t>
            </a:r>
            <a:r>
              <a:rPr lang="en-US" b="0" i="0" dirty="0">
                <a:solidFill>
                  <a:srgbClr val="292929"/>
                </a:solidFill>
                <a:effectLst/>
                <a:latin typeface="charter"/>
              </a:rPr>
              <a:t> </a:t>
            </a:r>
            <a:r>
              <a:rPr lang="en-US" b="0" i="0" dirty="0" err="1">
                <a:solidFill>
                  <a:srgbClr val="292929"/>
                </a:solidFill>
                <a:effectLst/>
                <a:latin typeface="charter"/>
              </a:rPr>
              <a:t>isimlendirilecekler</a:t>
            </a:r>
            <a:r>
              <a:rPr lang="en-US" b="0" i="0" dirty="0">
                <a:solidFill>
                  <a:srgbClr val="292929"/>
                </a:solidFill>
                <a:effectLst/>
                <a:latin typeface="charter"/>
              </a:rPr>
              <a:t>. </a:t>
            </a:r>
            <a:r>
              <a:rPr lang="en-US" b="0" i="0" dirty="0" err="1">
                <a:solidFill>
                  <a:srgbClr val="292929"/>
                </a:solidFill>
                <a:effectLst/>
                <a:latin typeface="charter"/>
              </a:rPr>
              <a:t>Ayrıca</a:t>
            </a:r>
            <a:r>
              <a:rPr lang="en-US" b="0" i="0" dirty="0">
                <a:solidFill>
                  <a:srgbClr val="292929"/>
                </a:solidFill>
                <a:effectLst/>
                <a:latin typeface="charter"/>
              </a:rPr>
              <a:t> CLI </a:t>
            </a:r>
            <a:r>
              <a:rPr lang="en-US" b="0" i="0" dirty="0" err="1">
                <a:solidFill>
                  <a:srgbClr val="292929"/>
                </a:solidFill>
                <a:effectLst/>
                <a:latin typeface="charter"/>
              </a:rPr>
              <a:t>desteği</a:t>
            </a:r>
            <a:r>
              <a:rPr lang="en-US" b="0" i="0" dirty="0">
                <a:solidFill>
                  <a:srgbClr val="292929"/>
                </a:solidFill>
                <a:effectLst/>
                <a:latin typeface="charter"/>
              </a:rPr>
              <a:t> </a:t>
            </a:r>
            <a:r>
              <a:rPr lang="en-US" b="0" i="0" dirty="0" err="1">
                <a:solidFill>
                  <a:srgbClr val="292929"/>
                </a:solidFill>
                <a:effectLst/>
                <a:latin typeface="charter"/>
              </a:rPr>
              <a:t>ile</a:t>
            </a:r>
            <a:r>
              <a:rPr lang="en-US" b="0" i="0" dirty="0">
                <a:solidFill>
                  <a:srgbClr val="292929"/>
                </a:solidFill>
                <a:effectLst/>
                <a:latin typeface="charter"/>
              </a:rPr>
              <a:t> </a:t>
            </a:r>
            <a:r>
              <a:rPr lang="en-US" b="0" i="0" dirty="0" err="1">
                <a:solidFill>
                  <a:srgbClr val="292929"/>
                </a:solidFill>
                <a:effectLst/>
                <a:latin typeface="charter"/>
              </a:rPr>
              <a:t>geliştirme</a:t>
            </a:r>
            <a:r>
              <a:rPr lang="en-US" b="0" i="0" dirty="0">
                <a:solidFill>
                  <a:srgbClr val="292929"/>
                </a:solidFill>
                <a:effectLst/>
                <a:latin typeface="charter"/>
              </a:rPr>
              <a:t> </a:t>
            </a:r>
            <a:r>
              <a:rPr lang="en-US" b="0" i="0" dirty="0" err="1">
                <a:solidFill>
                  <a:srgbClr val="292929"/>
                </a:solidFill>
                <a:effectLst/>
                <a:latin typeface="charter"/>
              </a:rPr>
              <a:t>daha</a:t>
            </a:r>
            <a:r>
              <a:rPr lang="en-US" b="0" i="0" dirty="0">
                <a:solidFill>
                  <a:srgbClr val="292929"/>
                </a:solidFill>
                <a:effectLst/>
                <a:latin typeface="charter"/>
              </a:rPr>
              <a:t> </a:t>
            </a:r>
            <a:r>
              <a:rPr lang="en-US" b="0" i="0" dirty="0" err="1">
                <a:solidFill>
                  <a:srgbClr val="292929"/>
                </a:solidFill>
                <a:effectLst/>
                <a:latin typeface="charter"/>
              </a:rPr>
              <a:t>hızlı</a:t>
            </a:r>
            <a:r>
              <a:rPr lang="en-US" b="0" i="0" dirty="0">
                <a:solidFill>
                  <a:srgbClr val="292929"/>
                </a:solidFill>
                <a:effectLst/>
                <a:latin typeface="charter"/>
              </a:rPr>
              <a:t> </a:t>
            </a:r>
            <a:r>
              <a:rPr lang="en-US" b="0" i="0" dirty="0" err="1">
                <a:solidFill>
                  <a:srgbClr val="292929"/>
                </a:solidFill>
                <a:effectLst/>
                <a:latin typeface="charter"/>
              </a:rPr>
              <a:t>bir</a:t>
            </a:r>
            <a:r>
              <a:rPr lang="en-US" b="0" i="0" dirty="0">
                <a:solidFill>
                  <a:srgbClr val="292929"/>
                </a:solidFill>
                <a:effectLst/>
                <a:latin typeface="charter"/>
              </a:rPr>
              <a:t> hale </a:t>
            </a:r>
            <a:r>
              <a:rPr lang="en-US" b="0" i="0" dirty="0" err="1">
                <a:solidFill>
                  <a:srgbClr val="292929"/>
                </a:solidFill>
                <a:effectLst/>
                <a:latin typeface="charter"/>
              </a:rPr>
              <a:t>getirilecek</a:t>
            </a:r>
            <a:r>
              <a:rPr lang="en-US" b="0" i="0" dirty="0">
                <a:solidFill>
                  <a:srgbClr val="292929"/>
                </a:solidFill>
                <a:effectLst/>
                <a:latin typeface="charter"/>
              </a:rPr>
              <a:t>.</a:t>
            </a:r>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8</a:t>
            </a:fld>
            <a:endParaRPr lang="en-US"/>
          </a:p>
        </p:txBody>
      </p:sp>
    </p:spTree>
    <p:extLst>
      <p:ext uri="{BB962C8B-B14F-4D97-AF65-F5344CB8AC3E}">
        <p14:creationId xmlns:p14="http://schemas.microsoft.com/office/powerpoint/2010/main" val="443194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9</a:t>
            </a:fld>
            <a:endParaRPr lang="en-US"/>
          </a:p>
        </p:txBody>
      </p:sp>
    </p:spTree>
    <p:extLst>
      <p:ext uri="{BB962C8B-B14F-4D97-AF65-F5344CB8AC3E}">
        <p14:creationId xmlns:p14="http://schemas.microsoft.com/office/powerpoint/2010/main" val="379318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92929"/>
                </a:solidFill>
                <a:effectLst/>
                <a:latin typeface="charter"/>
              </a:rPr>
              <a:t>Halihazırda</a:t>
            </a:r>
            <a:r>
              <a:rPr lang="en-US" b="0" i="0" dirty="0">
                <a:solidFill>
                  <a:srgbClr val="292929"/>
                </a:solidFill>
                <a:effectLst/>
                <a:latin typeface="charter"/>
              </a:rPr>
              <a:t> </a:t>
            </a:r>
            <a:r>
              <a:rPr lang="en-US" b="0" i="0" dirty="0" err="1">
                <a:solidFill>
                  <a:srgbClr val="292929"/>
                </a:solidFill>
                <a:effectLst/>
                <a:latin typeface="charter"/>
              </a:rPr>
              <a:t>bildiğimiz</a:t>
            </a:r>
            <a:r>
              <a:rPr lang="en-US" b="0" i="0" dirty="0">
                <a:solidFill>
                  <a:srgbClr val="292929"/>
                </a:solidFill>
                <a:effectLst/>
                <a:latin typeface="charter"/>
              </a:rPr>
              <a:t> </a:t>
            </a:r>
            <a:r>
              <a:rPr lang="en-US" b="0" i="0" dirty="0" err="1">
                <a:solidFill>
                  <a:srgbClr val="292929"/>
                </a:solidFill>
                <a:effectLst/>
                <a:latin typeface="charter"/>
              </a:rPr>
              <a:t>ve</a:t>
            </a:r>
            <a:r>
              <a:rPr lang="en-US" b="0" i="0" dirty="0">
                <a:solidFill>
                  <a:srgbClr val="292929"/>
                </a:solidFill>
                <a:effectLst/>
                <a:latin typeface="charter"/>
              </a:rPr>
              <a:t> </a:t>
            </a:r>
            <a:r>
              <a:rPr lang="en-US" b="0" i="0" dirty="0" err="1">
                <a:solidFill>
                  <a:srgbClr val="292929"/>
                </a:solidFill>
                <a:effectLst/>
                <a:latin typeface="charter"/>
              </a:rPr>
              <a:t>kullandığımız</a:t>
            </a:r>
            <a:r>
              <a:rPr lang="en-US" b="0" i="0" dirty="0">
                <a:solidFill>
                  <a:srgbClr val="292929"/>
                </a:solidFill>
                <a:effectLst/>
                <a:latin typeface="charter"/>
              </a:rPr>
              <a:t> </a:t>
            </a:r>
            <a:r>
              <a:rPr lang="en-US" b="0" i="0" dirty="0" err="1">
                <a:solidFill>
                  <a:srgbClr val="292929"/>
                </a:solidFill>
                <a:effectLst/>
                <a:latin typeface="charter"/>
              </a:rPr>
              <a:t>üzere</a:t>
            </a:r>
            <a:r>
              <a:rPr lang="en-US" b="0" i="0" dirty="0">
                <a:solidFill>
                  <a:srgbClr val="292929"/>
                </a:solidFill>
                <a:effectLst/>
                <a:latin typeface="charter"/>
              </a:rPr>
              <a:t> XAML-MVVM </a:t>
            </a:r>
            <a:r>
              <a:rPr lang="en-US" b="0" i="0" dirty="0" err="1">
                <a:solidFill>
                  <a:srgbClr val="292929"/>
                </a:solidFill>
                <a:effectLst/>
                <a:latin typeface="charter"/>
              </a:rPr>
              <a:t>ikilisi</a:t>
            </a:r>
            <a:r>
              <a:rPr lang="en-US" b="0" i="0" dirty="0">
                <a:solidFill>
                  <a:srgbClr val="292929"/>
                </a:solidFill>
                <a:effectLst/>
                <a:latin typeface="charter"/>
              </a:rPr>
              <a:t> </a:t>
            </a:r>
            <a:r>
              <a:rPr lang="en-US" b="0" i="0" dirty="0" err="1">
                <a:solidFill>
                  <a:srgbClr val="292929"/>
                </a:solidFill>
                <a:effectLst/>
                <a:latin typeface="charter"/>
              </a:rPr>
              <a:t>MAUI’da</a:t>
            </a:r>
            <a:r>
              <a:rPr lang="en-US" b="0" i="0" dirty="0">
                <a:solidFill>
                  <a:srgbClr val="292929"/>
                </a:solidFill>
                <a:effectLst/>
                <a:latin typeface="charter"/>
              </a:rPr>
              <a:t> da </a:t>
            </a:r>
            <a:r>
              <a:rPr lang="en-US" b="0" i="0" dirty="0" err="1">
                <a:solidFill>
                  <a:srgbClr val="292929"/>
                </a:solidFill>
                <a:effectLst/>
                <a:latin typeface="charter"/>
              </a:rPr>
              <a:t>kullanılmaya</a:t>
            </a:r>
            <a:r>
              <a:rPr lang="en-US" b="0" i="0" dirty="0">
                <a:solidFill>
                  <a:srgbClr val="292929"/>
                </a:solidFill>
                <a:effectLst/>
                <a:latin typeface="charter"/>
              </a:rPr>
              <a:t> </a:t>
            </a:r>
            <a:r>
              <a:rPr lang="en-US" b="0" i="0" dirty="0" err="1">
                <a:solidFill>
                  <a:srgbClr val="292929"/>
                </a:solidFill>
                <a:effectLst/>
                <a:latin typeface="charter"/>
              </a:rPr>
              <a:t>devam</a:t>
            </a:r>
            <a:r>
              <a:rPr lang="en-US" b="0" i="0" dirty="0">
                <a:solidFill>
                  <a:srgbClr val="292929"/>
                </a:solidFill>
                <a:effectLst/>
                <a:latin typeface="charter"/>
              </a:rPr>
              <a:t> </a:t>
            </a:r>
            <a:r>
              <a:rPr lang="en-US" b="0" i="0" dirty="0" err="1">
                <a:solidFill>
                  <a:srgbClr val="292929"/>
                </a:solidFill>
                <a:effectLst/>
                <a:latin typeface="charter"/>
              </a:rPr>
              <a:t>edecek</a:t>
            </a:r>
            <a:r>
              <a:rPr lang="en-US" b="0" i="0" dirty="0">
                <a:solidFill>
                  <a:srgbClr val="292929"/>
                </a:solidFill>
                <a:effectLst/>
                <a:latin typeface="charter"/>
              </a:rPr>
              <a:t>. Buna </a:t>
            </a:r>
            <a:r>
              <a:rPr lang="en-US" b="0" i="0" dirty="0" err="1">
                <a:solidFill>
                  <a:srgbClr val="292929"/>
                </a:solidFill>
                <a:effectLst/>
                <a:latin typeface="charter"/>
              </a:rPr>
              <a:t>ek</a:t>
            </a:r>
            <a:r>
              <a:rPr lang="en-US" b="0" i="0" dirty="0">
                <a:solidFill>
                  <a:srgbClr val="292929"/>
                </a:solidFill>
                <a:effectLst/>
                <a:latin typeface="charter"/>
              </a:rPr>
              <a:t> </a:t>
            </a:r>
            <a:r>
              <a:rPr lang="en-US" b="0" i="0" dirty="0" err="1">
                <a:solidFill>
                  <a:srgbClr val="292929"/>
                </a:solidFill>
                <a:effectLst/>
                <a:latin typeface="charter"/>
              </a:rPr>
              <a:t>olarak</a:t>
            </a:r>
            <a:r>
              <a:rPr lang="en-US" b="0" i="0" dirty="0">
                <a:solidFill>
                  <a:srgbClr val="292929"/>
                </a:solidFill>
                <a:effectLst/>
                <a:latin typeface="charter"/>
              </a:rPr>
              <a:t> MVU(Model-View-Update) </a:t>
            </a:r>
            <a:r>
              <a:rPr lang="en-US" b="0" i="0" dirty="0" err="1">
                <a:solidFill>
                  <a:srgbClr val="292929"/>
                </a:solidFill>
                <a:effectLst/>
                <a:latin typeface="charter"/>
              </a:rPr>
              <a:t>ve</a:t>
            </a:r>
            <a:r>
              <a:rPr lang="en-US" b="0" i="0" dirty="0">
                <a:solidFill>
                  <a:srgbClr val="292929"/>
                </a:solidFill>
                <a:effectLst/>
                <a:latin typeface="charter"/>
              </a:rPr>
              <a:t> </a:t>
            </a:r>
            <a:r>
              <a:rPr lang="en-US" b="0" i="0" dirty="0" err="1">
                <a:solidFill>
                  <a:srgbClr val="292929"/>
                </a:solidFill>
                <a:effectLst/>
                <a:latin typeface="charter"/>
              </a:rPr>
              <a:t>hatta</a:t>
            </a:r>
            <a:r>
              <a:rPr lang="en-US" b="0" i="0" dirty="0">
                <a:solidFill>
                  <a:srgbClr val="292929"/>
                </a:solidFill>
                <a:effectLst/>
                <a:latin typeface="charter"/>
              </a:rPr>
              <a:t> </a:t>
            </a:r>
            <a:r>
              <a:rPr lang="en-US" b="0" i="0" dirty="0" err="1">
                <a:solidFill>
                  <a:srgbClr val="292929"/>
                </a:solidFill>
                <a:effectLst/>
                <a:latin typeface="charter"/>
              </a:rPr>
              <a:t>Blazor</a:t>
            </a:r>
            <a:r>
              <a:rPr lang="en-US" b="0" i="0" dirty="0">
                <a:solidFill>
                  <a:srgbClr val="292929"/>
                </a:solidFill>
                <a:effectLst/>
                <a:latin typeface="charter"/>
              </a:rPr>
              <a:t> </a:t>
            </a:r>
            <a:r>
              <a:rPr lang="en-US" b="0" i="0" dirty="0" err="1">
                <a:solidFill>
                  <a:srgbClr val="292929"/>
                </a:solidFill>
                <a:effectLst/>
                <a:latin typeface="charter"/>
              </a:rPr>
              <a:t>desteği</a:t>
            </a:r>
            <a:r>
              <a:rPr lang="en-US" b="0" i="0" dirty="0">
                <a:solidFill>
                  <a:srgbClr val="292929"/>
                </a:solidFill>
                <a:effectLst/>
                <a:latin typeface="charter"/>
              </a:rPr>
              <a:t> de </a:t>
            </a:r>
            <a:r>
              <a:rPr lang="en-US" b="0" i="0" dirty="0" err="1">
                <a:solidFill>
                  <a:srgbClr val="292929"/>
                </a:solidFill>
                <a:effectLst/>
                <a:latin typeface="charter"/>
              </a:rPr>
              <a:t>gelecek</a:t>
            </a:r>
            <a:r>
              <a:rPr lang="en-US" b="0" i="0" dirty="0">
                <a:solidFill>
                  <a:srgbClr val="292929"/>
                </a:solidFill>
                <a:effectLst/>
                <a:latin typeface="charter"/>
              </a:rPr>
              <a:t>.</a:t>
            </a:r>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10</a:t>
            </a:fld>
            <a:endParaRPr lang="en-US"/>
          </a:p>
        </p:txBody>
      </p:sp>
    </p:spTree>
    <p:extLst>
      <p:ext uri="{BB962C8B-B14F-4D97-AF65-F5344CB8AC3E}">
        <p14:creationId xmlns:p14="http://schemas.microsoft.com/office/powerpoint/2010/main" val="2540496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796AAB-695F-45F6-8B9A-7BC7B5BF0A37}" type="slidenum">
              <a:rPr lang="en-US" smtClean="0"/>
              <a:t>11</a:t>
            </a:fld>
            <a:endParaRPr lang="en-US"/>
          </a:p>
        </p:txBody>
      </p:sp>
    </p:spTree>
    <p:extLst>
      <p:ext uri="{BB962C8B-B14F-4D97-AF65-F5344CB8AC3E}">
        <p14:creationId xmlns:p14="http://schemas.microsoft.com/office/powerpoint/2010/main" val="767715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77538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274846"/>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65031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0447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2174"/>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350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425507402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47368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153142524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96435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95271"/>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66231714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570424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920415154"/>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5564713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256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187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3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60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239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090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673635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91558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004229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9895354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23206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42812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504825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20028355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934213"/>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136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513553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643877"/>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28-Nov-20</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3416213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458525500"/>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980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597828"/>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1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2421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7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27058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603430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4907815"/>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101616"/>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7265"/>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75004"/>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841890"/>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122742"/>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1950002"/>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373225"/>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659170"/>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299095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03875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50102"/>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1290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09893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28-Nov-20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165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2888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4503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5758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320681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285424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305834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87106"/>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77537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375792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Tree>
    <p:extLst>
      <p:ext uri="{BB962C8B-B14F-4D97-AF65-F5344CB8AC3E}">
        <p14:creationId xmlns:p14="http://schemas.microsoft.com/office/powerpoint/2010/main" val="3759040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52833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74060"/>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28-Nov-20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4351935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9655261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7.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28-Nov-20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5" r:id="rId10"/>
    <p:sldLayoutId id="2147483803" r:id="rId11"/>
    <p:sldLayoutId id="2147483804" r:id="rId12"/>
    <p:sldLayoutId id="2147483819" r:id="rId13"/>
    <p:sldLayoutId id="2147483820" r:id="rId14"/>
    <p:sldLayoutId id="2147483821" r:id="rId15"/>
    <p:sldLayoutId id="2147483822" r:id="rId16"/>
    <p:sldLayoutId id="2147483824" r:id="rId17"/>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28-Nov-20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206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19680380"/>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91" r:id="rId35"/>
    <p:sldLayoutId id="2147483792" r:id="rId36"/>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8FB-2765-7548-9243-8D5F8F8CCC72}"/>
              </a:ext>
            </a:extLst>
          </p:cNvPr>
          <p:cNvSpPr>
            <a:spLocks noGrp="1"/>
          </p:cNvSpPr>
          <p:nvPr>
            <p:ph type="title"/>
          </p:nvPr>
        </p:nvSpPr>
        <p:spPr>
          <a:xfrm>
            <a:off x="831850" y="1937770"/>
            <a:ext cx="10515600" cy="2353430"/>
          </a:xfrm>
        </p:spPr>
        <p:txBody>
          <a:bodyPr>
            <a:normAutofit/>
          </a:bodyPr>
          <a:lstStyle/>
          <a:p>
            <a:r>
              <a:rPr lang="en-US" dirty="0" err="1"/>
              <a:t>Xamarin.Forms</a:t>
            </a:r>
            <a:r>
              <a:rPr lang="en-US" dirty="0"/>
              <a:t> 5.0</a:t>
            </a:r>
            <a:br>
              <a:rPr lang="en-US" dirty="0"/>
            </a:br>
            <a:r>
              <a:rPr lang="en-US" dirty="0"/>
              <a:t>Az </a:t>
            </a:r>
            <a:r>
              <a:rPr lang="en-US" dirty="0" err="1"/>
              <a:t>Kod</a:t>
            </a:r>
            <a:r>
              <a:rPr lang="en-US" dirty="0"/>
              <a:t> </a:t>
            </a:r>
            <a:r>
              <a:rPr lang="en-US" dirty="0" err="1"/>
              <a:t>Çok</a:t>
            </a:r>
            <a:r>
              <a:rPr lang="en-US" dirty="0"/>
              <a:t> </a:t>
            </a:r>
            <a:r>
              <a:rPr lang="en-US" dirty="0" err="1"/>
              <a:t>İş</a:t>
            </a:r>
            <a:endParaRPr lang="en-US" dirty="0"/>
          </a:p>
        </p:txBody>
      </p:sp>
      <p:sp>
        <p:nvSpPr>
          <p:cNvPr id="3" name="Text Placeholder 2">
            <a:extLst>
              <a:ext uri="{FF2B5EF4-FFF2-40B4-BE49-F238E27FC236}">
                <a16:creationId xmlns:a16="http://schemas.microsoft.com/office/drawing/2014/main" id="{56D4A0DE-AF44-374E-9D7A-88CEA0E6F6A9}"/>
              </a:ext>
            </a:extLst>
          </p:cNvPr>
          <p:cNvSpPr>
            <a:spLocks noGrp="1"/>
          </p:cNvSpPr>
          <p:nvPr>
            <p:ph type="body" idx="1"/>
          </p:nvPr>
        </p:nvSpPr>
        <p:spPr>
          <a:xfrm>
            <a:off x="831850" y="4291200"/>
            <a:ext cx="10515600" cy="2484180"/>
          </a:xfrm>
        </p:spPr>
        <p:txBody>
          <a:bodyPr>
            <a:normAutofit/>
          </a:bodyPr>
          <a:lstStyle/>
          <a:p>
            <a:r>
              <a:rPr lang="en-US" b="1" dirty="0"/>
              <a:t>Yiğit Özaksüt</a:t>
            </a:r>
            <a:endParaRPr lang="en-US" dirty="0"/>
          </a:p>
          <a:p>
            <a:r>
              <a:rPr lang="en-US" dirty="0"/>
              <a:t>@ozaksuty</a:t>
            </a:r>
          </a:p>
          <a:p>
            <a:r>
              <a:rPr lang="en-US" dirty="0"/>
              <a:t>Microsoft MVP &amp; MCT</a:t>
            </a:r>
          </a:p>
          <a:p>
            <a:endParaRPr lang="en-US" dirty="0"/>
          </a:p>
        </p:txBody>
      </p:sp>
      <p:pic>
        <p:nvPicPr>
          <p:cNvPr id="7" name="Picture 6">
            <a:extLst>
              <a:ext uri="{FF2B5EF4-FFF2-40B4-BE49-F238E27FC236}">
                <a16:creationId xmlns:a16="http://schemas.microsoft.com/office/drawing/2014/main" id="{1AD3D175-244F-F148-9A07-0BB663FA411E}"/>
              </a:ext>
            </a:extLst>
          </p:cNvPr>
          <p:cNvPicPr>
            <a:picLocks noChangeAspect="1"/>
          </p:cNvPicPr>
          <p:nvPr/>
        </p:nvPicPr>
        <p:blipFill>
          <a:blip r:embed="rId2"/>
          <a:stretch>
            <a:fillRect/>
          </a:stretch>
        </p:blipFill>
        <p:spPr>
          <a:xfrm>
            <a:off x="8152373" y="2833962"/>
            <a:ext cx="3669928" cy="3625636"/>
          </a:xfrm>
          <a:prstGeom prst="rect">
            <a:avLst/>
          </a:prstGeom>
        </p:spPr>
      </p:pic>
      <p:pic>
        <p:nvPicPr>
          <p:cNvPr id="8" name="Picture 7">
            <a:extLst>
              <a:ext uri="{FF2B5EF4-FFF2-40B4-BE49-F238E27FC236}">
                <a16:creationId xmlns:a16="http://schemas.microsoft.com/office/drawing/2014/main" id="{12188425-977A-4EA9-A0C4-D5BE0D591D5C}"/>
              </a:ext>
            </a:extLst>
          </p:cNvPr>
          <p:cNvPicPr>
            <a:picLocks noChangeAspect="1"/>
          </p:cNvPicPr>
          <p:nvPr/>
        </p:nvPicPr>
        <p:blipFill>
          <a:blip r:embed="rId3"/>
          <a:stretch>
            <a:fillRect/>
          </a:stretch>
        </p:blipFill>
        <p:spPr>
          <a:xfrm>
            <a:off x="831850" y="465478"/>
            <a:ext cx="1737659" cy="1062000"/>
          </a:xfrm>
          <a:prstGeom prst="rect">
            <a:avLst/>
          </a:prstGeom>
        </p:spPr>
      </p:pic>
    </p:spTree>
    <p:extLst>
      <p:ext uri="{BB962C8B-B14F-4D97-AF65-F5344CB8AC3E}">
        <p14:creationId xmlns:p14="http://schemas.microsoft.com/office/powerpoint/2010/main" val="139246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MAUI</a:t>
            </a:r>
          </a:p>
        </p:txBody>
      </p:sp>
      <p:pic>
        <p:nvPicPr>
          <p:cNvPr id="3" name="Picture 2">
            <a:extLst>
              <a:ext uri="{FF2B5EF4-FFF2-40B4-BE49-F238E27FC236}">
                <a16:creationId xmlns:a16="http://schemas.microsoft.com/office/drawing/2014/main" id="{F92D6C0C-F6EC-4C5B-8BAC-E9B7B71C94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5859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XF VS</a:t>
            </a:r>
            <a:br>
              <a:rPr lang="en-US" dirty="0"/>
            </a:br>
            <a:r>
              <a:rPr lang="en-US" dirty="0"/>
              <a:t>MAUI</a:t>
            </a:r>
          </a:p>
        </p:txBody>
      </p:sp>
      <p:pic>
        <p:nvPicPr>
          <p:cNvPr id="5" name="Picture 4">
            <a:extLst>
              <a:ext uri="{FF2B5EF4-FFF2-40B4-BE49-F238E27FC236}">
                <a16:creationId xmlns:a16="http://schemas.microsoft.com/office/drawing/2014/main" id="{2CB2F9E0-F343-4877-8BA0-0AE68ACA4817}"/>
              </a:ext>
            </a:extLst>
          </p:cNvPr>
          <p:cNvPicPr>
            <a:picLocks noChangeAspect="1"/>
          </p:cNvPicPr>
          <p:nvPr/>
        </p:nvPicPr>
        <p:blipFill>
          <a:blip r:embed="rId3"/>
          <a:stretch>
            <a:fillRect/>
          </a:stretch>
        </p:blipFill>
        <p:spPr>
          <a:xfrm>
            <a:off x="3119004" y="0"/>
            <a:ext cx="5953991" cy="6858000"/>
          </a:xfrm>
          <a:prstGeom prst="rect">
            <a:avLst/>
          </a:prstGeom>
        </p:spPr>
      </p:pic>
    </p:spTree>
    <p:extLst>
      <p:ext uri="{BB962C8B-B14F-4D97-AF65-F5344CB8AC3E}">
        <p14:creationId xmlns:p14="http://schemas.microsoft.com/office/powerpoint/2010/main" val="309895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DA85F2-EA8A-4742-A908-1147848E48CD}"/>
              </a:ext>
            </a:extLst>
          </p:cNvPr>
          <p:cNvSpPr>
            <a:spLocks noGrp="1"/>
          </p:cNvSpPr>
          <p:nvPr>
            <p:ph type="title" idx="4294967295"/>
          </p:nvPr>
        </p:nvSpPr>
        <p:spPr>
          <a:xfrm>
            <a:off x="889450" y="2084388"/>
            <a:ext cx="11291438" cy="1158875"/>
          </a:xfrm>
        </p:spPr>
        <p:txBody>
          <a:bodyPr/>
          <a:lstStyle/>
          <a:p>
            <a:r>
              <a:rPr lang="en-US" dirty="0"/>
              <a:t>Thanks</a:t>
            </a:r>
          </a:p>
        </p:txBody>
      </p:sp>
      <p:pic>
        <p:nvPicPr>
          <p:cNvPr id="5" name="Picture 4">
            <a:extLst>
              <a:ext uri="{FF2B5EF4-FFF2-40B4-BE49-F238E27FC236}">
                <a16:creationId xmlns:a16="http://schemas.microsoft.com/office/drawing/2014/main" id="{05052BD5-AB70-47B7-9C76-19EA2E5BED3E}"/>
              </a:ext>
            </a:extLst>
          </p:cNvPr>
          <p:cNvPicPr>
            <a:picLocks noChangeAspect="1"/>
          </p:cNvPicPr>
          <p:nvPr/>
        </p:nvPicPr>
        <p:blipFill>
          <a:blip r:embed="rId2"/>
          <a:stretch>
            <a:fillRect/>
          </a:stretch>
        </p:blipFill>
        <p:spPr>
          <a:xfrm>
            <a:off x="889450" y="5253478"/>
            <a:ext cx="1737659" cy="1062000"/>
          </a:xfrm>
          <a:prstGeom prst="rect">
            <a:avLst/>
          </a:prstGeom>
        </p:spPr>
      </p:pic>
    </p:spTree>
    <p:extLst>
      <p:ext uri="{BB962C8B-B14F-4D97-AF65-F5344CB8AC3E}">
        <p14:creationId xmlns:p14="http://schemas.microsoft.com/office/powerpoint/2010/main" val="101724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756ED-2D6B-465A-A54B-36CF4C10552A}"/>
              </a:ext>
            </a:extLst>
          </p:cNvPr>
          <p:cNvSpPr>
            <a:spLocks noGrp="1"/>
          </p:cNvSpPr>
          <p:nvPr>
            <p:ph type="title"/>
          </p:nvPr>
        </p:nvSpPr>
        <p:spPr>
          <a:xfrm>
            <a:off x="831850" y="1709739"/>
            <a:ext cx="10515600" cy="931862"/>
          </a:xfrm>
        </p:spPr>
        <p:txBody>
          <a:bodyPr/>
          <a:lstStyle/>
          <a:p>
            <a:r>
              <a:rPr lang="en-US" dirty="0"/>
              <a:t>New in Visual Studio</a:t>
            </a:r>
          </a:p>
        </p:txBody>
      </p:sp>
      <p:sp>
        <p:nvSpPr>
          <p:cNvPr id="5" name="Text Placeholder 4">
            <a:extLst>
              <a:ext uri="{FF2B5EF4-FFF2-40B4-BE49-F238E27FC236}">
                <a16:creationId xmlns:a16="http://schemas.microsoft.com/office/drawing/2014/main" id="{FB941CDB-CAC4-409B-BEE3-11B2AF219EC7}"/>
              </a:ext>
            </a:extLst>
          </p:cNvPr>
          <p:cNvSpPr>
            <a:spLocks noGrp="1"/>
          </p:cNvSpPr>
          <p:nvPr>
            <p:ph type="body" idx="1"/>
          </p:nvPr>
        </p:nvSpPr>
        <p:spPr>
          <a:xfrm>
            <a:off x="844550" y="2641601"/>
            <a:ext cx="10515600" cy="1828799"/>
          </a:xfrm>
        </p:spPr>
        <p:txBody>
          <a:bodyPr>
            <a:normAutofit/>
          </a:bodyPr>
          <a:lstStyle/>
          <a:p>
            <a:pPr marL="342900" indent="-342900">
              <a:buFont typeface="Arial" panose="020B0604020202020204" pitchFamily="34" charset="0"/>
              <a:buChar char="•"/>
            </a:pPr>
            <a:r>
              <a:rPr lang="en-US" dirty="0"/>
              <a:t>XAML Hot Reload 2.0: Faster than ever, now with UWP support and a Live Visual Tree</a:t>
            </a:r>
          </a:p>
          <a:p>
            <a:pPr marL="342900" indent="-342900">
              <a:buFont typeface="Arial" panose="020B0604020202020204" pitchFamily="34" charset="0"/>
              <a:buChar char="•"/>
            </a:pPr>
            <a:r>
              <a:rPr lang="en-US" dirty="0"/>
              <a:t>Xamarin Hot Restart for iOS improvements</a:t>
            </a:r>
          </a:p>
        </p:txBody>
      </p:sp>
      <p:sp>
        <p:nvSpPr>
          <p:cNvPr id="2" name="TextBox 1">
            <a:extLst>
              <a:ext uri="{FF2B5EF4-FFF2-40B4-BE49-F238E27FC236}">
                <a16:creationId xmlns:a16="http://schemas.microsoft.com/office/drawing/2014/main" id="{836CCD32-5CA3-4FFC-90A8-051E640609D6}"/>
              </a:ext>
            </a:extLst>
          </p:cNvPr>
          <p:cNvSpPr txBox="1"/>
          <p:nvPr/>
        </p:nvSpPr>
        <p:spPr>
          <a:xfrm>
            <a:off x="121920" y="6360160"/>
            <a:ext cx="11887200" cy="369332"/>
          </a:xfrm>
          <a:prstGeom prst="rect">
            <a:avLst/>
          </a:prstGeom>
          <a:noFill/>
        </p:spPr>
        <p:txBody>
          <a:bodyPr wrap="square" rtlCol="0">
            <a:spAutoFit/>
          </a:bodyPr>
          <a:lstStyle/>
          <a:p>
            <a:r>
              <a:rPr lang="en-US" dirty="0"/>
              <a:t>Visual Studio 2019 16.8</a:t>
            </a:r>
          </a:p>
        </p:txBody>
      </p:sp>
    </p:spTree>
    <p:extLst>
      <p:ext uri="{BB962C8B-B14F-4D97-AF65-F5344CB8AC3E}">
        <p14:creationId xmlns:p14="http://schemas.microsoft.com/office/powerpoint/2010/main" val="243040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Last Year in </a:t>
            </a:r>
            <a:r>
              <a:rPr lang="en-US" dirty="0" err="1"/>
              <a:t>Xamarin.Forms</a:t>
            </a:r>
            <a:endParaRPr lang="en-US" dirty="0"/>
          </a:p>
        </p:txBody>
      </p:sp>
      <p:sp>
        <p:nvSpPr>
          <p:cNvPr id="5" name="Content Placeholder 4">
            <a:extLst>
              <a:ext uri="{FF2B5EF4-FFF2-40B4-BE49-F238E27FC236}">
                <a16:creationId xmlns:a16="http://schemas.microsoft.com/office/drawing/2014/main" id="{3D3F0808-1B01-4756-87EC-B1FB632160EF}"/>
              </a:ext>
            </a:extLst>
          </p:cNvPr>
          <p:cNvSpPr>
            <a:spLocks noGrp="1"/>
          </p:cNvSpPr>
          <p:nvPr>
            <p:ph idx="1"/>
          </p:nvPr>
        </p:nvSpPr>
        <p:spPr>
          <a:xfrm>
            <a:off x="838200" y="1825624"/>
            <a:ext cx="4150360" cy="4859655"/>
          </a:xfrm>
        </p:spPr>
        <p:txBody>
          <a:bodyPr>
            <a:noAutofit/>
          </a:bodyPr>
          <a:lstStyle/>
          <a:p>
            <a:r>
              <a:rPr lang="en-US" sz="1600" dirty="0"/>
              <a:t>Accessibility</a:t>
            </a:r>
          </a:p>
          <a:p>
            <a:r>
              <a:rPr lang="en-US" sz="1600" dirty="0" err="1"/>
              <a:t>BindableLayouts</a:t>
            </a:r>
            <a:endParaRPr lang="en-US" sz="1600" dirty="0"/>
          </a:p>
          <a:p>
            <a:r>
              <a:rPr lang="en-US" sz="1600" dirty="0"/>
              <a:t>Brushes (Solid &amp; Gradient)</a:t>
            </a:r>
          </a:p>
          <a:p>
            <a:r>
              <a:rPr lang="en-US" sz="1600" dirty="0"/>
              <a:t>C# UI Extensions</a:t>
            </a:r>
          </a:p>
          <a:p>
            <a:r>
              <a:rPr lang="en-US" sz="1600" dirty="0" err="1"/>
              <a:t>CarouselView</a:t>
            </a:r>
            <a:endParaRPr lang="en-US" sz="1600" dirty="0"/>
          </a:p>
          <a:p>
            <a:r>
              <a:rPr lang="en-US" sz="1600" dirty="0"/>
              <a:t>Character Spacing</a:t>
            </a:r>
          </a:p>
          <a:p>
            <a:r>
              <a:rPr lang="en-US" sz="1600" dirty="0" err="1"/>
              <a:t>CheckBox</a:t>
            </a:r>
            <a:endParaRPr lang="en-US" sz="1600" dirty="0"/>
          </a:p>
          <a:p>
            <a:r>
              <a:rPr lang="en-US" sz="1600" dirty="0"/>
              <a:t>Drag &amp; Drop</a:t>
            </a:r>
          </a:p>
          <a:p>
            <a:r>
              <a:rPr lang="en-US" sz="1600" dirty="0"/>
              <a:t>Embedded Fonts</a:t>
            </a:r>
          </a:p>
          <a:p>
            <a:r>
              <a:rPr lang="en-US" sz="1600" dirty="0"/>
              <a:t>Expander</a:t>
            </a:r>
          </a:p>
          <a:p>
            <a:r>
              <a:rPr lang="en-US" sz="1600" dirty="0" err="1"/>
              <a:t>FontImageSource</a:t>
            </a:r>
            <a:endParaRPr lang="en-US" sz="1600" dirty="0"/>
          </a:p>
          <a:p>
            <a:r>
              <a:rPr lang="en-US" sz="1600" dirty="0"/>
              <a:t>Gif Animations</a:t>
            </a:r>
          </a:p>
          <a:p>
            <a:r>
              <a:rPr lang="en-US" sz="1600" dirty="0"/>
              <a:t>HTML Label</a:t>
            </a:r>
          </a:p>
          <a:p>
            <a:r>
              <a:rPr lang="en-US" sz="1600" dirty="0" err="1"/>
              <a:t>IndicatorView</a:t>
            </a:r>
            <a:endParaRPr lang="en-US" sz="1600" dirty="0"/>
          </a:p>
        </p:txBody>
      </p:sp>
      <p:sp>
        <p:nvSpPr>
          <p:cNvPr id="6" name="Content Placeholder 4">
            <a:extLst>
              <a:ext uri="{FF2B5EF4-FFF2-40B4-BE49-F238E27FC236}">
                <a16:creationId xmlns:a16="http://schemas.microsoft.com/office/drawing/2014/main" id="{5E3CFF12-8D16-44A5-9BF2-B56A5CDD6925}"/>
              </a:ext>
            </a:extLst>
          </p:cNvPr>
          <p:cNvSpPr txBox="1">
            <a:spLocks/>
          </p:cNvSpPr>
          <p:nvPr/>
        </p:nvSpPr>
        <p:spPr>
          <a:xfrm>
            <a:off x="5440680" y="1825625"/>
            <a:ext cx="4150360" cy="4859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Maps</a:t>
            </a:r>
          </a:p>
          <a:p>
            <a:r>
              <a:rPr lang="en-US" sz="1600" dirty="0" err="1"/>
              <a:t>MediaElement</a:t>
            </a:r>
            <a:endParaRPr lang="en-US" sz="1600" dirty="0"/>
          </a:p>
          <a:p>
            <a:r>
              <a:rPr lang="en-US" sz="1600" dirty="0"/>
              <a:t>Modal Prompts</a:t>
            </a:r>
          </a:p>
          <a:p>
            <a:r>
              <a:rPr lang="en-US" sz="1600" dirty="0" err="1"/>
              <a:t>Mult</a:t>
            </a:r>
            <a:r>
              <a:rPr lang="en-US" sz="1600" dirty="0"/>
              <a:t>-Binding</a:t>
            </a:r>
          </a:p>
          <a:p>
            <a:r>
              <a:rPr lang="en-US" sz="1600" dirty="0" err="1"/>
              <a:t>RadioButton</a:t>
            </a:r>
            <a:endParaRPr lang="en-US" sz="1600" dirty="0"/>
          </a:p>
          <a:p>
            <a:r>
              <a:rPr lang="en-US" sz="1600" dirty="0" err="1"/>
              <a:t>RefreshView</a:t>
            </a:r>
            <a:endParaRPr lang="en-US" sz="1600" dirty="0"/>
          </a:p>
          <a:p>
            <a:r>
              <a:rPr lang="en-US" sz="1600" dirty="0" err="1"/>
              <a:t>RelativeSource</a:t>
            </a:r>
            <a:r>
              <a:rPr lang="en-US" sz="1600" dirty="0"/>
              <a:t> Binding</a:t>
            </a:r>
          </a:p>
          <a:p>
            <a:r>
              <a:rPr lang="en-US" sz="1600" dirty="0"/>
              <a:t>Shapes, Paths, Clipping</a:t>
            </a:r>
          </a:p>
          <a:p>
            <a:r>
              <a:rPr lang="en-US" sz="1600" dirty="0"/>
              <a:t>Shell Modals</a:t>
            </a:r>
          </a:p>
          <a:p>
            <a:r>
              <a:rPr lang="en-US" sz="1600" dirty="0" err="1"/>
              <a:t>SourceLink</a:t>
            </a:r>
            <a:endParaRPr lang="en-US" sz="1600" dirty="0"/>
          </a:p>
          <a:p>
            <a:r>
              <a:rPr lang="en-US" sz="1600" dirty="0" err="1"/>
              <a:t>SwipeView</a:t>
            </a:r>
            <a:endParaRPr lang="en-US" sz="1600" dirty="0"/>
          </a:p>
          <a:p>
            <a:r>
              <a:rPr lang="en-US" sz="1600" dirty="0" err="1"/>
              <a:t>VisualStateManager</a:t>
            </a:r>
            <a:endParaRPr lang="en-US" sz="1600" dirty="0"/>
          </a:p>
          <a:p>
            <a:r>
              <a:rPr lang="en-US" sz="1600" dirty="0" err="1"/>
              <a:t>WKWebView</a:t>
            </a:r>
            <a:endParaRPr lang="en-US" sz="1600" dirty="0"/>
          </a:p>
          <a:p>
            <a:r>
              <a:rPr lang="en-US" sz="1600" dirty="0"/>
              <a:t>++</a:t>
            </a:r>
          </a:p>
        </p:txBody>
      </p:sp>
    </p:spTree>
    <p:extLst>
      <p:ext uri="{BB962C8B-B14F-4D97-AF65-F5344CB8AC3E}">
        <p14:creationId xmlns:p14="http://schemas.microsoft.com/office/powerpoint/2010/main" val="3302599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Xamarin Community Toolkit</a:t>
            </a:r>
          </a:p>
        </p:txBody>
      </p:sp>
      <p:sp>
        <p:nvSpPr>
          <p:cNvPr id="5" name="Content Placeholder 4">
            <a:extLst>
              <a:ext uri="{FF2B5EF4-FFF2-40B4-BE49-F238E27FC236}">
                <a16:creationId xmlns:a16="http://schemas.microsoft.com/office/drawing/2014/main" id="{3D3F0808-1B01-4756-87EC-B1FB632160EF}"/>
              </a:ext>
            </a:extLst>
          </p:cNvPr>
          <p:cNvSpPr>
            <a:spLocks noGrp="1"/>
          </p:cNvSpPr>
          <p:nvPr>
            <p:ph idx="1"/>
          </p:nvPr>
        </p:nvSpPr>
        <p:spPr>
          <a:xfrm>
            <a:off x="838200" y="1825625"/>
            <a:ext cx="9961880" cy="2380616"/>
          </a:xfrm>
        </p:spPr>
        <p:txBody>
          <a:bodyPr>
            <a:noAutofit/>
          </a:bodyPr>
          <a:lstStyle/>
          <a:p>
            <a:r>
              <a:rPr lang="en-US" sz="1600" dirty="0"/>
              <a:t>Behaviors</a:t>
            </a:r>
          </a:p>
          <a:p>
            <a:r>
              <a:rPr lang="en-US" sz="1600" dirty="0"/>
              <a:t>Converters</a:t>
            </a:r>
          </a:p>
          <a:p>
            <a:r>
              <a:rPr lang="en-US" sz="1600" dirty="0"/>
              <a:t>Effects</a:t>
            </a:r>
          </a:p>
          <a:p>
            <a:r>
              <a:rPr lang="en-US" sz="1600" dirty="0"/>
              <a:t>Extensions</a:t>
            </a:r>
          </a:p>
          <a:p>
            <a:r>
              <a:rPr lang="en-US" sz="1600" dirty="0"/>
              <a:t>Helpers</a:t>
            </a:r>
          </a:p>
          <a:p>
            <a:r>
              <a:rPr lang="en-US" sz="1600" dirty="0" err="1"/>
              <a:t>ObjectModel</a:t>
            </a:r>
            <a:endParaRPr lang="en-US" sz="1600" dirty="0"/>
          </a:p>
          <a:p>
            <a:r>
              <a:rPr lang="en-US" sz="1600" dirty="0"/>
              <a:t>Views</a:t>
            </a:r>
          </a:p>
        </p:txBody>
      </p:sp>
      <p:sp>
        <p:nvSpPr>
          <p:cNvPr id="7" name="TextBox 6">
            <a:extLst>
              <a:ext uri="{FF2B5EF4-FFF2-40B4-BE49-F238E27FC236}">
                <a16:creationId xmlns:a16="http://schemas.microsoft.com/office/drawing/2014/main" id="{40BD3CE6-2B51-4048-8037-2B2A2BEDE957}"/>
              </a:ext>
            </a:extLst>
          </p:cNvPr>
          <p:cNvSpPr txBox="1"/>
          <p:nvPr/>
        </p:nvSpPr>
        <p:spPr>
          <a:xfrm>
            <a:off x="121920" y="6360160"/>
            <a:ext cx="11887200" cy="369332"/>
          </a:xfrm>
          <a:prstGeom prst="rect">
            <a:avLst/>
          </a:prstGeom>
          <a:noFill/>
        </p:spPr>
        <p:txBody>
          <a:bodyPr wrap="square" rtlCol="0">
            <a:spAutoFit/>
          </a:bodyPr>
          <a:lstStyle/>
          <a:p>
            <a:r>
              <a:rPr lang="en-US" dirty="0"/>
              <a:t>https://github.com/xamarin/xamarincommunitytoolkit</a:t>
            </a:r>
          </a:p>
        </p:txBody>
      </p:sp>
    </p:spTree>
    <p:extLst>
      <p:ext uri="{BB962C8B-B14F-4D97-AF65-F5344CB8AC3E}">
        <p14:creationId xmlns:p14="http://schemas.microsoft.com/office/powerpoint/2010/main" val="105464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err="1"/>
              <a:t>Xamarin.Forms</a:t>
            </a:r>
            <a:r>
              <a:rPr lang="en-US" dirty="0"/>
              <a:t> 5.0 Preview</a:t>
            </a:r>
          </a:p>
        </p:txBody>
      </p:sp>
      <p:sp>
        <p:nvSpPr>
          <p:cNvPr id="5" name="Content Placeholder 4">
            <a:extLst>
              <a:ext uri="{FF2B5EF4-FFF2-40B4-BE49-F238E27FC236}">
                <a16:creationId xmlns:a16="http://schemas.microsoft.com/office/drawing/2014/main" id="{3D3F0808-1B01-4756-87EC-B1FB632160EF}"/>
              </a:ext>
            </a:extLst>
          </p:cNvPr>
          <p:cNvSpPr>
            <a:spLocks noGrp="1"/>
          </p:cNvSpPr>
          <p:nvPr>
            <p:ph idx="1"/>
          </p:nvPr>
        </p:nvSpPr>
        <p:spPr>
          <a:xfrm>
            <a:off x="838200" y="1825625"/>
            <a:ext cx="9961880" cy="2380616"/>
          </a:xfrm>
        </p:spPr>
        <p:txBody>
          <a:bodyPr>
            <a:noAutofit/>
          </a:bodyPr>
          <a:lstStyle/>
          <a:p>
            <a:r>
              <a:rPr lang="en-US" sz="1600" dirty="0"/>
              <a:t>Brushes – solid and gradient</a:t>
            </a:r>
          </a:p>
          <a:p>
            <a:r>
              <a:rPr lang="en-US" sz="1600" dirty="0" err="1"/>
              <a:t>CarouselView</a:t>
            </a:r>
            <a:r>
              <a:rPr lang="en-US" sz="1600" dirty="0"/>
              <a:t> + </a:t>
            </a:r>
            <a:r>
              <a:rPr lang="en-US" sz="1600" dirty="0" err="1"/>
              <a:t>IndicatorView</a:t>
            </a:r>
            <a:endParaRPr lang="en-US" sz="1600" dirty="0"/>
          </a:p>
          <a:p>
            <a:r>
              <a:rPr lang="en-US" sz="1600" dirty="0"/>
              <a:t>Drag &amp; Drop gestures</a:t>
            </a:r>
          </a:p>
          <a:p>
            <a:r>
              <a:rPr lang="en-US" sz="1600" dirty="0" err="1"/>
              <a:t>RadioButton</a:t>
            </a:r>
            <a:r>
              <a:rPr lang="en-US" sz="1600" dirty="0"/>
              <a:t> + </a:t>
            </a:r>
            <a:r>
              <a:rPr lang="en-US" sz="1600" dirty="0" err="1"/>
              <a:t>ControlTemplates</a:t>
            </a:r>
            <a:endParaRPr lang="en-US" sz="1600" dirty="0"/>
          </a:p>
          <a:p>
            <a:r>
              <a:rPr lang="en-US" sz="1600" dirty="0"/>
              <a:t>Shapes &amp; Paths + Clipping</a:t>
            </a:r>
          </a:p>
          <a:p>
            <a:r>
              <a:rPr lang="en-US" sz="1600" dirty="0" err="1"/>
              <a:t>SwipeView</a:t>
            </a:r>
            <a:endParaRPr lang="en-US" sz="1600" dirty="0"/>
          </a:p>
        </p:txBody>
      </p:sp>
    </p:spTree>
    <p:extLst>
      <p:ext uri="{BB962C8B-B14F-4D97-AF65-F5344CB8AC3E}">
        <p14:creationId xmlns:p14="http://schemas.microsoft.com/office/powerpoint/2010/main" val="2934864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2502BE-A385-4EFA-AA26-15337018D8C9}"/>
              </a:ext>
            </a:extLst>
          </p:cNvPr>
          <p:cNvSpPr>
            <a:spLocks noGrp="1"/>
          </p:cNvSpPr>
          <p:nvPr>
            <p:ph type="title"/>
          </p:nvPr>
        </p:nvSpPr>
        <p:spPr>
          <a:xfrm>
            <a:off x="1285498" y="2881341"/>
            <a:ext cx="10010687" cy="1015663"/>
          </a:xfrm>
        </p:spPr>
        <p:txBody>
          <a:bodyPr/>
          <a:lstStyle/>
          <a:p>
            <a:r>
              <a:rPr lang="en-US" dirty="0"/>
              <a:t>DEMO</a:t>
            </a:r>
          </a:p>
        </p:txBody>
      </p:sp>
    </p:spTree>
    <p:extLst>
      <p:ext uri="{BB962C8B-B14F-4D97-AF65-F5344CB8AC3E}">
        <p14:creationId xmlns:p14="http://schemas.microsoft.com/office/powerpoint/2010/main" val="225093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Future Focus</a:t>
            </a:r>
          </a:p>
        </p:txBody>
      </p:sp>
      <p:sp>
        <p:nvSpPr>
          <p:cNvPr id="5" name="Content Placeholder 4">
            <a:extLst>
              <a:ext uri="{FF2B5EF4-FFF2-40B4-BE49-F238E27FC236}">
                <a16:creationId xmlns:a16="http://schemas.microsoft.com/office/drawing/2014/main" id="{3D3F0808-1B01-4756-87EC-B1FB632160EF}"/>
              </a:ext>
            </a:extLst>
          </p:cNvPr>
          <p:cNvSpPr>
            <a:spLocks noGrp="1"/>
          </p:cNvSpPr>
          <p:nvPr>
            <p:ph idx="1"/>
          </p:nvPr>
        </p:nvSpPr>
        <p:spPr>
          <a:xfrm>
            <a:off x="838200" y="1825624"/>
            <a:ext cx="9961880" cy="3884295"/>
          </a:xfrm>
        </p:spPr>
        <p:txBody>
          <a:bodyPr>
            <a:noAutofit/>
          </a:bodyPr>
          <a:lstStyle/>
          <a:p>
            <a:r>
              <a:rPr lang="en-US" sz="1600" dirty="0"/>
              <a:t>Xamarin </a:t>
            </a:r>
            <a:r>
              <a:rPr lang="en-US" sz="1600" dirty="0" err="1"/>
              <a:t>vNext</a:t>
            </a:r>
            <a:r>
              <a:rPr lang="en-US" sz="1600" dirty="0"/>
              <a:t> - .NET MAUI</a:t>
            </a:r>
          </a:p>
          <a:p>
            <a:pPr lvl="1"/>
            <a:r>
              <a:rPr lang="en-US" sz="1600" dirty="0"/>
              <a:t>Mobile in </a:t>
            </a:r>
            <a:r>
              <a:rPr lang="en-US" sz="1600" dirty="0" err="1"/>
              <a:t>.net</a:t>
            </a:r>
            <a:r>
              <a:rPr lang="en-US" sz="1600" dirty="0"/>
              <a:t> &amp;</a:t>
            </a:r>
          </a:p>
          <a:p>
            <a:pPr lvl="1"/>
            <a:r>
              <a:rPr lang="en-US" sz="1600" dirty="0"/>
              <a:t>Slim Renderers aka Handlers</a:t>
            </a:r>
          </a:p>
          <a:p>
            <a:pPr lvl="1"/>
            <a:r>
              <a:rPr lang="en-US" sz="1600" dirty="0" err="1"/>
              <a:t>HostBuilder</a:t>
            </a:r>
            <a:endParaRPr lang="en-US" sz="1600" dirty="0"/>
          </a:p>
          <a:p>
            <a:pPr lvl="1"/>
            <a:r>
              <a:rPr lang="en-US" sz="1600" dirty="0"/>
              <a:t>Templated visual styling to support Cupertino, Fluent UI, Material</a:t>
            </a:r>
          </a:p>
          <a:p>
            <a:r>
              <a:rPr lang="en-US" sz="1600" dirty="0"/>
              <a:t>C# Hot Reload</a:t>
            </a:r>
          </a:p>
          <a:p>
            <a:r>
              <a:rPr lang="en-US" sz="1600" dirty="0"/>
              <a:t>Single Project</a:t>
            </a:r>
          </a:p>
        </p:txBody>
      </p:sp>
    </p:spTree>
    <p:extLst>
      <p:ext uri="{BB962C8B-B14F-4D97-AF65-F5344CB8AC3E}">
        <p14:creationId xmlns:p14="http://schemas.microsoft.com/office/powerpoint/2010/main" val="302125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MAUI</a:t>
            </a:r>
          </a:p>
        </p:txBody>
      </p:sp>
      <p:pic>
        <p:nvPicPr>
          <p:cNvPr id="3" name="Content Placeholder 2">
            <a:extLst>
              <a:ext uri="{FF2B5EF4-FFF2-40B4-BE49-F238E27FC236}">
                <a16:creationId xmlns:a16="http://schemas.microsoft.com/office/drawing/2014/main" id="{22172BFD-D38B-4F57-A61E-D83CA41BDEE5}"/>
              </a:ext>
            </a:extLst>
          </p:cNvPr>
          <p:cNvPicPr>
            <a:picLocks noGrp="1" noChangeAspect="1"/>
          </p:cNvPicPr>
          <p:nvPr>
            <p:ph idx="1"/>
          </p:nvPr>
        </p:nvPicPr>
        <p:blipFill>
          <a:blip r:embed="rId3"/>
          <a:stretch>
            <a:fillRect/>
          </a:stretch>
        </p:blipFill>
        <p:spPr>
          <a:xfrm>
            <a:off x="838200" y="1383937"/>
            <a:ext cx="9342120" cy="5252814"/>
          </a:xfrm>
        </p:spPr>
      </p:pic>
    </p:spTree>
    <p:extLst>
      <p:ext uri="{BB962C8B-B14F-4D97-AF65-F5344CB8AC3E}">
        <p14:creationId xmlns:p14="http://schemas.microsoft.com/office/powerpoint/2010/main" val="286878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59E4-DCD4-462F-9200-286B97AD4FDB}"/>
              </a:ext>
            </a:extLst>
          </p:cNvPr>
          <p:cNvSpPr>
            <a:spLocks noGrp="1"/>
          </p:cNvSpPr>
          <p:nvPr>
            <p:ph type="title"/>
          </p:nvPr>
        </p:nvSpPr>
        <p:spPr/>
        <p:txBody>
          <a:bodyPr/>
          <a:lstStyle/>
          <a:p>
            <a:r>
              <a:rPr lang="en-US" dirty="0"/>
              <a:t>MAUI</a:t>
            </a:r>
          </a:p>
        </p:txBody>
      </p:sp>
      <p:pic>
        <p:nvPicPr>
          <p:cNvPr id="6" name="Picture 5">
            <a:extLst>
              <a:ext uri="{FF2B5EF4-FFF2-40B4-BE49-F238E27FC236}">
                <a16:creationId xmlns:a16="http://schemas.microsoft.com/office/drawing/2014/main" id="{F34AA0BE-09DB-4C30-9305-95FF12497922}"/>
              </a:ext>
            </a:extLst>
          </p:cNvPr>
          <p:cNvPicPr>
            <a:picLocks noChangeAspect="1"/>
          </p:cNvPicPr>
          <p:nvPr/>
        </p:nvPicPr>
        <p:blipFill>
          <a:blip r:embed="rId3"/>
          <a:stretch>
            <a:fillRect/>
          </a:stretch>
        </p:blipFill>
        <p:spPr>
          <a:xfrm>
            <a:off x="838200" y="1278234"/>
            <a:ext cx="9758680" cy="5487033"/>
          </a:xfrm>
          <a:prstGeom prst="rect">
            <a:avLst/>
          </a:prstGeom>
        </p:spPr>
      </p:pic>
    </p:spTree>
    <p:extLst>
      <p:ext uri="{BB962C8B-B14F-4D97-AF65-F5344CB8AC3E}">
        <p14:creationId xmlns:p14="http://schemas.microsoft.com/office/powerpoint/2010/main" val="1145399751"/>
      </p:ext>
    </p:extLst>
  </p:cSld>
  <p:clrMapOvr>
    <a:masterClrMapping/>
  </p:clrMapOvr>
</p:sld>
</file>

<file path=ppt/theme/theme1.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33DC57EC-04AA-4F53-BAD9-12A94CE0AE9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412</TotalTime>
  <Words>277</Words>
  <Application>Microsoft Office PowerPoint</Application>
  <PresentationFormat>Widescreen</PresentationFormat>
  <Paragraphs>77</Paragraphs>
  <Slides>12</Slides>
  <Notes>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vt:i4>
      </vt:variant>
    </vt:vector>
  </HeadingPairs>
  <TitlesOfParts>
    <vt:vector size="27" baseType="lpstr">
      <vt:lpstr>Segoe UI</vt:lpstr>
      <vt:lpstr>Arial</vt:lpstr>
      <vt:lpstr>charter</vt:lpstr>
      <vt:lpstr>Consolas</vt:lpstr>
      <vt:lpstr>Wingdings</vt:lpstr>
      <vt:lpstr>Segoe UI Light</vt:lpstr>
      <vt:lpstr>Open Sans</vt:lpstr>
      <vt:lpstr>Calibri</vt:lpstr>
      <vt:lpstr>Segoe UI Semibold</vt:lpstr>
      <vt:lpstr>Segoe UI Semilight</vt:lpstr>
      <vt:lpstr>Calibri Light</vt:lpstr>
      <vt:lpstr>1_Office Theme</vt:lpstr>
      <vt:lpstr>2_Office Theme</vt:lpstr>
      <vt:lpstr>Dotnet_Template_Light</vt:lpstr>
      <vt:lpstr>9-51151_Build_Black_Template</vt:lpstr>
      <vt:lpstr>Xamarin.Forms 5.0 Az Kod Çok İş</vt:lpstr>
      <vt:lpstr>New in Visual Studio</vt:lpstr>
      <vt:lpstr>Last Year in Xamarin.Forms</vt:lpstr>
      <vt:lpstr>Xamarin Community Toolkit</vt:lpstr>
      <vt:lpstr>Xamarin.Forms 5.0 Preview</vt:lpstr>
      <vt:lpstr>DEMO</vt:lpstr>
      <vt:lpstr>Future Focus</vt:lpstr>
      <vt:lpstr>MAUI</vt:lpstr>
      <vt:lpstr>MAUI</vt:lpstr>
      <vt:lpstr>MAUI</vt:lpstr>
      <vt:lpstr>XF VS MAUI</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Yiğit Özaksüt</cp:lastModifiedBy>
  <cp:revision>30</cp:revision>
  <dcterms:created xsi:type="dcterms:W3CDTF">2020-05-27T00:19:02Z</dcterms:created>
  <dcterms:modified xsi:type="dcterms:W3CDTF">2020-11-28T10:56:03Z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2020-05-27T00:19:02Z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5ac04b35-eb28-42bc-b73a-0000805137aa</vt:lpwstr>
  </property>
  <property fmtid="{D5CDD505-2E9C-101B-9397-08002B2CF9AE}" pid="8" name="MSIP_Label_f42aa342-8706-4288-bd11-ebb85995028c_ContentBits">
    <vt:lpwstr>0</vt:lpwstr>
  </property>
  <property fmtid="{D5CDD505-2E9C-101B-9397-08002B2CF9AE}" pid="9" name="Tfs.IsStoryboard">
    <vt:bool>true</vt:bool>
  </property>
  <property fmtid="{D5CDD505-2E9C-101B-9397-08002B2CF9AE}" pid="10" name="Tfs.LastKnownPath">
    <vt:lpwstr>https://microsoft-my.sharepoint.com/personal/bethma_microsoft_com/Documents/Work/dotnetConf/Focus_Microservices/dotNETMicroservices_Keynote.pptx</vt:lpwstr>
  </property>
</Properties>
</file>